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3"/>
  </p:notesMasterIdLst>
  <p:sldIdLst>
    <p:sldId id="261" r:id="rId5"/>
    <p:sldId id="263" r:id="rId6"/>
    <p:sldId id="264" r:id="rId7"/>
    <p:sldId id="267" r:id="rId8"/>
    <p:sldId id="268" r:id="rId9"/>
    <p:sldId id="269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6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40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hn P. Docherty" userId="81f5c747eb21f78d" providerId="LiveId" clId="{7D22E12C-C8AC-4806-BE1F-66A8D047A65C}"/>
    <pc:docChg chg="addSld modSld sldOrd">
      <pc:chgData name="John P. Docherty" userId="81f5c747eb21f78d" providerId="LiveId" clId="{7D22E12C-C8AC-4806-BE1F-66A8D047A65C}" dt="2021-08-06T09:28:51.498" v="51"/>
      <pc:docMkLst>
        <pc:docMk/>
      </pc:docMkLst>
      <pc:sldChg chg="addSp delSp modSp new mod">
        <pc:chgData name="John P. Docherty" userId="81f5c747eb21f78d" providerId="LiveId" clId="{7D22E12C-C8AC-4806-BE1F-66A8D047A65C}" dt="2021-08-06T09:26:07.045" v="15" actId="20577"/>
        <pc:sldMkLst>
          <pc:docMk/>
          <pc:sldMk cId="395172639" sldId="267"/>
        </pc:sldMkLst>
        <pc:spChg chg="mod">
          <ac:chgData name="John P. Docherty" userId="81f5c747eb21f78d" providerId="LiveId" clId="{7D22E12C-C8AC-4806-BE1F-66A8D047A65C}" dt="2021-08-06T09:26:07.045" v="15" actId="20577"/>
          <ac:spMkLst>
            <pc:docMk/>
            <pc:sldMk cId="395172639" sldId="267"/>
            <ac:spMk id="2" creationId="{7F271F2A-12D8-4964-A1A5-3A6EA7DC08F0}"/>
          </ac:spMkLst>
        </pc:spChg>
        <pc:spChg chg="del">
          <ac:chgData name="John P. Docherty" userId="81f5c747eb21f78d" providerId="LiveId" clId="{7D22E12C-C8AC-4806-BE1F-66A8D047A65C}" dt="2021-08-06T09:25:56.263" v="1" actId="931"/>
          <ac:spMkLst>
            <pc:docMk/>
            <pc:sldMk cId="395172639" sldId="267"/>
            <ac:spMk id="3" creationId="{F7CB4486-FCE5-41DA-AF1C-9EB4D02BD224}"/>
          </ac:spMkLst>
        </pc:spChg>
        <pc:picChg chg="add mod ord">
          <ac:chgData name="John P. Docherty" userId="81f5c747eb21f78d" providerId="LiveId" clId="{7D22E12C-C8AC-4806-BE1F-66A8D047A65C}" dt="2021-08-06T09:25:57.555" v="3" actId="962"/>
          <ac:picMkLst>
            <pc:docMk/>
            <pc:sldMk cId="395172639" sldId="267"/>
            <ac:picMk id="5" creationId="{AF6DCE7E-9FB0-4D94-B6B0-18BB091C3930}"/>
          </ac:picMkLst>
        </pc:picChg>
      </pc:sldChg>
      <pc:sldChg chg="addSp delSp modSp new mod ord">
        <pc:chgData name="John P. Docherty" userId="81f5c747eb21f78d" providerId="LiveId" clId="{7D22E12C-C8AC-4806-BE1F-66A8D047A65C}" dt="2021-08-06T09:26:30.908" v="32"/>
        <pc:sldMkLst>
          <pc:docMk/>
          <pc:sldMk cId="804285462" sldId="268"/>
        </pc:sldMkLst>
        <pc:spChg chg="mod">
          <ac:chgData name="John P. Docherty" userId="81f5c747eb21f78d" providerId="LiveId" clId="{7D22E12C-C8AC-4806-BE1F-66A8D047A65C}" dt="2021-08-06T09:26:27.449" v="30" actId="20577"/>
          <ac:spMkLst>
            <pc:docMk/>
            <pc:sldMk cId="804285462" sldId="268"/>
            <ac:spMk id="2" creationId="{A3B91E56-7C03-4FCD-9EC0-F8DABE9FD9F6}"/>
          </ac:spMkLst>
        </pc:spChg>
        <pc:spChg chg="del">
          <ac:chgData name="John P. Docherty" userId="81f5c747eb21f78d" providerId="LiveId" clId="{7D22E12C-C8AC-4806-BE1F-66A8D047A65C}" dt="2021-08-06T09:26:19.886" v="17" actId="931"/>
          <ac:spMkLst>
            <pc:docMk/>
            <pc:sldMk cId="804285462" sldId="268"/>
            <ac:spMk id="3" creationId="{A06D4087-D06F-4EBE-A933-E36F2A2D884D}"/>
          </ac:spMkLst>
        </pc:spChg>
        <pc:picChg chg="add mod ord">
          <ac:chgData name="John P. Docherty" userId="81f5c747eb21f78d" providerId="LiveId" clId="{7D22E12C-C8AC-4806-BE1F-66A8D047A65C}" dt="2021-08-06T09:26:21.519" v="19" actId="962"/>
          <ac:picMkLst>
            <pc:docMk/>
            <pc:sldMk cId="804285462" sldId="268"/>
            <ac:picMk id="5" creationId="{FB145B9F-39A2-45A7-8032-4E842B168A9D}"/>
          </ac:picMkLst>
        </pc:picChg>
      </pc:sldChg>
      <pc:sldChg chg="addSp delSp modSp new mod ord">
        <pc:chgData name="John P. Docherty" userId="81f5c747eb21f78d" providerId="LiveId" clId="{7D22E12C-C8AC-4806-BE1F-66A8D047A65C}" dt="2021-08-06T09:28:51.498" v="51"/>
        <pc:sldMkLst>
          <pc:docMk/>
          <pc:sldMk cId="60387468" sldId="269"/>
        </pc:sldMkLst>
        <pc:spChg chg="mod">
          <ac:chgData name="John P. Docherty" userId="81f5c747eb21f78d" providerId="LiveId" clId="{7D22E12C-C8AC-4806-BE1F-66A8D047A65C}" dt="2021-08-06T09:28:40.064" v="47" actId="20577"/>
          <ac:spMkLst>
            <pc:docMk/>
            <pc:sldMk cId="60387468" sldId="269"/>
            <ac:spMk id="2" creationId="{196C4C54-0238-4FC3-997A-02D247201C2C}"/>
          </ac:spMkLst>
        </pc:spChg>
        <pc:spChg chg="del">
          <ac:chgData name="John P. Docherty" userId="81f5c747eb21f78d" providerId="LiveId" clId="{7D22E12C-C8AC-4806-BE1F-66A8D047A65C}" dt="2021-08-06T09:28:32.076" v="34" actId="931"/>
          <ac:spMkLst>
            <pc:docMk/>
            <pc:sldMk cId="60387468" sldId="269"/>
            <ac:spMk id="3" creationId="{FB599490-3B09-42F5-BB19-BA0D3BE91109}"/>
          </ac:spMkLst>
        </pc:spChg>
        <pc:picChg chg="add mod ord">
          <ac:chgData name="John P. Docherty" userId="81f5c747eb21f78d" providerId="LiveId" clId="{7D22E12C-C8AC-4806-BE1F-66A8D047A65C}" dt="2021-08-06T09:28:33.694" v="35" actId="27614"/>
          <ac:picMkLst>
            <pc:docMk/>
            <pc:sldMk cId="60387468" sldId="269"/>
            <ac:picMk id="5" creationId="{5B5A59A7-7334-4213-BD41-32DE93C1A72F}"/>
          </ac:picMkLst>
        </pc:picChg>
      </pc:sldChg>
    </pc:docChg>
  </pc:docChgLst>
</pc:chgInfo>
</file>

<file path=ppt/media/image1.jpeg>
</file>

<file path=ppt/media/image2.png>
</file>

<file path=ppt/media/image3.jpeg>
</file>

<file path=ppt/media/image4.jpg>
</file>

<file path=ppt/media/image5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8/6/2021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8/6/2021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8/6/2021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8/6/2021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8/6/2021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8/6/2021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8/6/2021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8/6/2021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8/6/2021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8/6/2021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8/6/2021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8/6/2021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8/6/2021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8/6/2021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8/6/2021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8/6/2021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8/6/2021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8/6/2021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8/6/2021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Autonomous Warfare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 “AI technology IS the third revolution in warfare, </a:t>
            </a:r>
          </a:p>
          <a:p>
            <a:pPr algn="ctr"/>
            <a:r>
              <a:rPr lang="en-US" dirty="0"/>
              <a:t>after gunpowder and nuclear arms.”  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93C3A-51C3-4302-A09A-B62A4CBC6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Defensive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CC989F-11E2-4281-92C2-F9F90816B1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937560"/>
            <a:ext cx="9905999" cy="4463240"/>
          </a:xfrm>
        </p:spPr>
        <p:txBody>
          <a:bodyPr>
            <a:normAutofit fontScale="85000" lnSpcReduction="20000"/>
          </a:bodyPr>
          <a:lstStyle/>
          <a:p>
            <a:r>
              <a:rPr lang="en-GB" dirty="0"/>
              <a:t>Phalanx CIWS – 1980</a:t>
            </a:r>
          </a:p>
          <a:p>
            <a:pPr lvl="1"/>
            <a:r>
              <a:rPr lang="en-GB" dirty="0"/>
              <a:t>Ship based defence against small boats, surface torpedoes, anti-ship missiles &amp; helicopters</a:t>
            </a:r>
          </a:p>
          <a:p>
            <a:pPr lvl="1"/>
            <a:r>
              <a:rPr lang="en-GB" dirty="0"/>
              <a:t>Automatically detects, tracks, engages &amp; confirms kills via its computer controlled radar system</a:t>
            </a:r>
          </a:p>
          <a:p>
            <a:pPr lvl="1"/>
            <a:endParaRPr lang="en-GB" dirty="0"/>
          </a:p>
          <a:p>
            <a:r>
              <a:rPr lang="en-GB" dirty="0"/>
              <a:t>Israel’s Iron Dome system – 2011</a:t>
            </a:r>
          </a:p>
          <a:p>
            <a:pPr lvl="1"/>
            <a:r>
              <a:rPr lang="en-GB" dirty="0"/>
              <a:t>Used primarily to protect urban areas in Israel</a:t>
            </a:r>
          </a:p>
          <a:p>
            <a:pPr lvl="1"/>
            <a:r>
              <a:rPr lang="en-GB" dirty="0"/>
              <a:t>Detects, tracks trajectory, calculates impact point, fires interceptor rocket if required</a:t>
            </a:r>
          </a:p>
          <a:p>
            <a:pPr lvl="1"/>
            <a:r>
              <a:rPr lang="en-GB" dirty="0"/>
              <a:t>Iron Beam being introduced for targets too close for missile interception, Iron Beam will use…lasers</a:t>
            </a:r>
          </a:p>
          <a:p>
            <a:pPr lvl="1"/>
            <a:endParaRPr lang="en-GB" dirty="0"/>
          </a:p>
          <a:p>
            <a:r>
              <a:rPr lang="en-GB" dirty="0"/>
              <a:t>Primary Reason for automation</a:t>
            </a:r>
          </a:p>
          <a:p>
            <a:pPr lvl="1"/>
            <a:r>
              <a:rPr lang="en-GB" dirty="0"/>
              <a:t>Rapid response for multiple threats</a:t>
            </a:r>
          </a:p>
          <a:p>
            <a:pPr lvl="1"/>
            <a:r>
              <a:rPr lang="en-GB" dirty="0"/>
              <a:t>Commonly used as “last-line” of defence</a:t>
            </a:r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909269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15655-F098-4B52-8207-B45482071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Offensive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87790-E94C-4FB6-B82F-4FC31C8BD5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752263"/>
            <a:ext cx="9905999" cy="4418929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More autonomous weapons means less “boots on the ground”</a:t>
            </a:r>
          </a:p>
          <a:p>
            <a:r>
              <a:rPr lang="en-GB" dirty="0"/>
              <a:t>Military casualties are very sensitive, every death makes the news</a:t>
            </a:r>
          </a:p>
          <a:p>
            <a:r>
              <a:rPr lang="en-GB" dirty="0"/>
              <a:t>Human frailties are usually the weakest link e.g. fatigue, G-force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Most common Autonomous Weapons System are thought to be Combat Drones </a:t>
            </a:r>
          </a:p>
          <a:p>
            <a:r>
              <a:rPr lang="en-GB" dirty="0"/>
              <a:t>These are not truly autonomous</a:t>
            </a:r>
          </a:p>
          <a:p>
            <a:r>
              <a:rPr lang="en-GB" dirty="0"/>
              <a:t>Whilst drones may be unmanned, they are piloted remotely</a:t>
            </a:r>
          </a:p>
          <a:p>
            <a:r>
              <a:rPr lang="en-GB" dirty="0"/>
              <a:t>Controllers can be ‘000s of miles away, local crew deal with </a:t>
            </a:r>
            <a:r>
              <a:rPr lang="en-GB" dirty="0" err="1"/>
              <a:t>takeoff</a:t>
            </a:r>
            <a:r>
              <a:rPr lang="en-GB" dirty="0"/>
              <a:t> / landing</a:t>
            </a:r>
          </a:p>
          <a:p>
            <a:r>
              <a:rPr lang="en-GB" dirty="0"/>
              <a:t>Combat Drones are not small, the MQ9 Reaper is an aircraft with a 20m wingspan</a:t>
            </a:r>
          </a:p>
        </p:txBody>
      </p:sp>
    </p:spTree>
    <p:extLst>
      <p:ext uri="{BB962C8B-B14F-4D97-AF65-F5344CB8AC3E}">
        <p14:creationId xmlns:p14="http://schemas.microsoft.com/office/powerpoint/2010/main" val="3428651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271F2A-12D8-4964-A1A5-3A6EA7DC08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MQ9 Reaper</a:t>
            </a:r>
          </a:p>
        </p:txBody>
      </p:sp>
      <p:pic>
        <p:nvPicPr>
          <p:cNvPr id="5" name="Content Placeholder 4" descr="A picture containing sky, outdoor, water, boat&#10;&#10;Description automatically generated">
            <a:extLst>
              <a:ext uri="{FF2B5EF4-FFF2-40B4-BE49-F238E27FC236}">
                <a16:creationId xmlns:a16="http://schemas.microsoft.com/office/drawing/2014/main" id="{AF6DCE7E-9FB0-4D94-B6B0-18BB091C39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13" y="2449287"/>
            <a:ext cx="9906000" cy="3142113"/>
          </a:xfrm>
        </p:spPr>
      </p:pic>
    </p:spTree>
    <p:extLst>
      <p:ext uri="{BB962C8B-B14F-4D97-AF65-F5344CB8AC3E}">
        <p14:creationId xmlns:p14="http://schemas.microsoft.com/office/powerpoint/2010/main" val="3951726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91E56-7C03-4FCD-9EC0-F8DABE9FD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Global Hawk</a:t>
            </a:r>
          </a:p>
        </p:txBody>
      </p:sp>
      <p:pic>
        <p:nvPicPr>
          <p:cNvPr id="5" name="Content Placeholder 4" descr="A group of people in military uniforms standing in front of a large military plane&#10;&#10;Description automatically generated with low confidence">
            <a:extLst>
              <a:ext uri="{FF2B5EF4-FFF2-40B4-BE49-F238E27FC236}">
                <a16:creationId xmlns:a16="http://schemas.microsoft.com/office/drawing/2014/main" id="{FB145B9F-39A2-45A7-8032-4E842B168A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34008" y="2249488"/>
            <a:ext cx="5320810" cy="3541712"/>
          </a:xfrm>
        </p:spPr>
      </p:pic>
    </p:spTree>
    <p:extLst>
      <p:ext uri="{BB962C8B-B14F-4D97-AF65-F5344CB8AC3E}">
        <p14:creationId xmlns:p14="http://schemas.microsoft.com/office/powerpoint/2010/main" val="8042854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C4C54-0238-4FC3-997A-02D247201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STM </a:t>
            </a:r>
            <a:r>
              <a:rPr lang="en-GB" dirty="0" err="1"/>
              <a:t>Kargu</a:t>
            </a:r>
            <a:r>
              <a:rPr lang="en-GB" dirty="0"/>
              <a:t> 2</a:t>
            </a:r>
          </a:p>
        </p:txBody>
      </p:sp>
      <p:pic>
        <p:nvPicPr>
          <p:cNvPr id="5" name="Content Placeholder 4" descr="A picture containing helicopter&#10;&#10;Description automatically generated">
            <a:extLst>
              <a:ext uri="{FF2B5EF4-FFF2-40B4-BE49-F238E27FC236}">
                <a16:creationId xmlns:a16="http://schemas.microsoft.com/office/drawing/2014/main" id="{5B5A59A7-7334-4213-BD41-32DE93C1A7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46225" y="2249488"/>
            <a:ext cx="6296376" cy="3541712"/>
          </a:xfrm>
        </p:spPr>
      </p:pic>
    </p:spTree>
    <p:extLst>
      <p:ext uri="{BB962C8B-B14F-4D97-AF65-F5344CB8AC3E}">
        <p14:creationId xmlns:p14="http://schemas.microsoft.com/office/powerpoint/2010/main" val="603874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EFDAB-52AF-47CB-82E7-F1D24D323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Where are we Now?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220F13-828F-4CF1-B69F-900445F9C4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GB" dirty="0"/>
              <a:t>Things are changing, in fact, they already have. 90 countries now have military drones, at least 12 use armed drones</a:t>
            </a:r>
          </a:p>
          <a:p>
            <a:r>
              <a:rPr lang="en-GB" dirty="0"/>
              <a:t>Azerbaijan used drones in the Nagorno-Karabakh war of 2020, with help from Turkey</a:t>
            </a:r>
          </a:p>
          <a:p>
            <a:r>
              <a:rPr lang="en-GB" dirty="0"/>
              <a:t>May 2021: IDF used drones to drop tear gas in the West Bank / Hamas used Shebab “kamikaze” drones against Israel</a:t>
            </a:r>
          </a:p>
          <a:p>
            <a:r>
              <a:rPr lang="en-GB" dirty="0"/>
              <a:t>Drones widely used by rebels in Yemen with Iranian backing</a:t>
            </a:r>
          </a:p>
          <a:p>
            <a:r>
              <a:rPr lang="en-GB" dirty="0"/>
              <a:t>Iranian drones suspected of attacking shipping in the Persian Gulf just this week</a:t>
            </a:r>
          </a:p>
          <a:p>
            <a:endParaRPr lang="en-GB" dirty="0"/>
          </a:p>
          <a:p>
            <a:r>
              <a:rPr lang="en-GB" dirty="0"/>
              <a:t>Remote Control is becoming AI</a:t>
            </a:r>
          </a:p>
          <a:p>
            <a:r>
              <a:rPr lang="en-GB" dirty="0"/>
              <a:t>UN report from June 2021 </a:t>
            </a:r>
          </a:p>
          <a:p>
            <a:pPr lvl="1"/>
            <a:r>
              <a:rPr lang="en-GB" dirty="0"/>
              <a:t>Concludes that an advance drone “hunted down and remotely engaged” militia forces</a:t>
            </a:r>
          </a:p>
          <a:p>
            <a:pPr lvl="1"/>
            <a:r>
              <a:rPr lang="en-GB" dirty="0"/>
              <a:t>1</a:t>
            </a:r>
            <a:r>
              <a:rPr lang="en-GB" baseline="30000" dirty="0"/>
              <a:t>st</a:t>
            </a:r>
            <a:r>
              <a:rPr lang="en-GB" dirty="0"/>
              <a:t> case of AI equipped drones accomplishing a successful attack</a:t>
            </a:r>
          </a:p>
          <a:p>
            <a:pPr lvl="1"/>
            <a:r>
              <a:rPr lang="en-GB" dirty="0"/>
              <a:t>Turkish made Kargu-2 drones used in swarm attack</a:t>
            </a:r>
          </a:p>
          <a:p>
            <a:pPr lvl="1"/>
            <a:r>
              <a:rPr lang="en-GB" dirty="0"/>
              <a:t>STM Kargu-2 drones use facial recognition software amongst other technologies</a:t>
            </a:r>
          </a:p>
          <a:p>
            <a:pPr lvl="1"/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583929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57F17F-D6FD-4780-BEB3-7EB81BE7C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Can it ever be condoned?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5E039B-973B-4CE3-8ECA-03FAC75FBF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3414154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There appears to be a difference between defensive and offensive Autonomous Weapons System</a:t>
            </a:r>
          </a:p>
          <a:p>
            <a:pPr marL="0" indent="0" algn="ctr">
              <a:buNone/>
            </a:pPr>
            <a:endParaRPr lang="en-GB" dirty="0"/>
          </a:p>
          <a:p>
            <a:pPr marL="0" indent="0" algn="ctr">
              <a:buNone/>
            </a:pPr>
            <a:r>
              <a:rPr lang="en-GB" dirty="0"/>
              <a:t>BUT</a:t>
            </a:r>
          </a:p>
          <a:p>
            <a:pPr marL="0" indent="0" algn="ctr">
              <a:buNone/>
            </a:pPr>
            <a:endParaRPr lang="en-GB" dirty="0"/>
          </a:p>
          <a:p>
            <a:r>
              <a:rPr lang="en-GB" dirty="0"/>
              <a:t>Is a “defensive” system truly defensive if it allows one nation to strike without fear of retaliation?</a:t>
            </a:r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5519459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273</TotalTime>
  <Words>400</Words>
  <Application>Microsoft Office PowerPoint</Application>
  <PresentationFormat>Widescreen</PresentationFormat>
  <Paragraphs>50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Tw Cen MT</vt:lpstr>
      <vt:lpstr>Circuit</vt:lpstr>
      <vt:lpstr>Autonomous Warfare</vt:lpstr>
      <vt:lpstr>Defensive </vt:lpstr>
      <vt:lpstr>Offensive</vt:lpstr>
      <vt:lpstr>MQ9 Reaper</vt:lpstr>
      <vt:lpstr>Global Hawk</vt:lpstr>
      <vt:lpstr>STM Kargu 2</vt:lpstr>
      <vt:lpstr>Where are we Now?</vt:lpstr>
      <vt:lpstr>Can it ever be condoned?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Autonomous Warfare</dc:title>
  <dc:creator>John P. Docherty</dc:creator>
  <cp:lastModifiedBy>John P. Docherty</cp:lastModifiedBy>
  <cp:revision>1</cp:revision>
  <dcterms:created xsi:type="dcterms:W3CDTF">2021-08-05T13:50:23Z</dcterms:created>
  <dcterms:modified xsi:type="dcterms:W3CDTF">2021-08-06T09:28:52Z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